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9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68" r:id="rId16"/>
    <p:sldId id="26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8F3A9-AB43-42BB-B8F9-A1870A38929F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426ED-2871-4835-AAFD-76134706CA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57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81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44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564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5054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087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863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677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705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31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70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36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66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6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11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43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08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1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D4A7B69-7EB7-48CC-8C6C-C825424D0505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5B95-9458-41C5-8ECA-744AE348E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819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souvik-sarkar-1407717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1BB2-6032-FBDB-60E8-3457E636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55" y="1884702"/>
            <a:ext cx="8538145" cy="2417003"/>
          </a:xfrm>
        </p:spPr>
        <p:txBody>
          <a:bodyPr/>
          <a:lstStyle/>
          <a:p>
            <a:r>
              <a:rPr lang="en-US" sz="4000" dirty="0"/>
              <a:t>Loan Providers’ Risk Analysis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/>
              <a:t>Case Study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30690-4A6C-C805-C066-ACF1902E6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4656" y="4855143"/>
            <a:ext cx="3188978" cy="6312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Souvik Sarkar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975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4FE8C-A117-B1B8-ACDE-C96F64E79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76" y="166609"/>
            <a:ext cx="10576854" cy="2197030"/>
          </a:xfrm>
        </p:spPr>
        <p:txBody>
          <a:bodyPr/>
          <a:lstStyle/>
          <a:p>
            <a:r>
              <a:rPr lang="en-US" dirty="0"/>
              <a:t>At initial stage people tends to have more financial need hence is why the people work ex less than of 7 has higher tendency to default</a:t>
            </a:r>
          </a:p>
          <a:p>
            <a:r>
              <a:rPr lang="en-IN" dirty="0"/>
              <a:t>Loan providers should target people who has 7-10 years of work ex. Apparently people having 7 year of work ex are tend to have higher density in the dataset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4BB46-7A87-8CF7-BD8B-77CE28F0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6" y="2524664"/>
            <a:ext cx="10489721" cy="42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0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8F46D-9A5E-CC8F-94F2-4D20FA8C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26" y="84658"/>
            <a:ext cx="10558732" cy="1400530"/>
          </a:xfrm>
        </p:spPr>
        <p:txBody>
          <a:bodyPr/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dirty="0"/>
              <a:t>Univariate/Bivariate </a:t>
            </a:r>
            <a:r>
              <a:rPr lang="en-US" sz="2000" dirty="0"/>
              <a:t>Analysis &amp; Outliers for Numerical columns</a:t>
            </a:r>
            <a:endParaRPr lang="en-IN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953346-9B1D-7BC5-4BA0-C843A2A7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00" y="1415744"/>
            <a:ext cx="10496341" cy="1055743"/>
          </a:xfrm>
        </p:spPr>
        <p:txBody>
          <a:bodyPr/>
          <a:lstStyle/>
          <a:p>
            <a:r>
              <a:rPr lang="en-US" b="1" dirty="0"/>
              <a:t>AMT_INCOME_TOTAL</a:t>
            </a:r>
            <a:r>
              <a:rPr lang="en-US" dirty="0"/>
              <a:t> column had outliers and to tackle this I have created a separate column ‘</a:t>
            </a:r>
            <a:r>
              <a:rPr lang="en-US" b="1" dirty="0"/>
              <a:t>SALARY_RANGE</a:t>
            </a:r>
            <a:r>
              <a:rPr lang="en-US" dirty="0"/>
              <a:t>’ and limit the salary without loosing any data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45B3C-3C24-4B04-A30B-4C2E7D45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06" y="2496809"/>
            <a:ext cx="5595668" cy="1982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3D3FCD-430F-18C7-500C-BBE660F3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96" y="2501828"/>
            <a:ext cx="4695645" cy="2002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A55D6-8DD1-9A9E-B6CD-87F3ECB5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06" y="4504768"/>
            <a:ext cx="10429335" cy="22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44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4A19-A038-9B16-70E9-EB814653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7727"/>
          </a:xfrm>
        </p:spPr>
        <p:txBody>
          <a:bodyPr/>
          <a:lstStyle/>
          <a:p>
            <a:r>
              <a:rPr lang="en-US" dirty="0"/>
              <a:t>Merged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930BC-ACD3-6E90-5AD4-507FABD46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99" y="3850947"/>
            <a:ext cx="11658600" cy="27918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77D13-BE65-F337-708C-933914FE569D}"/>
              </a:ext>
            </a:extLst>
          </p:cNvPr>
          <p:cNvSpPr txBox="1"/>
          <p:nvPr/>
        </p:nvSpPr>
        <p:spPr>
          <a:xfrm>
            <a:off x="470799" y="2377975"/>
            <a:ext cx="1146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has the most numbers of Female applicants hence in all cases such as Approved, Cancelled, Refused and Unused, Female has the higher rate compared to male applicants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399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E6C32-E0A2-1084-0625-99BDC368B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00" y="322063"/>
            <a:ext cx="10811772" cy="5788324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dirty="0"/>
              <a:t>Married peoples has the dominance in all categories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Single/ not married people has the highest % in unused category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Civil and single/not married people have the highest %rate of refused loan compared to others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16807-1F70-5ACB-B164-225A9D16F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3" y="2507410"/>
            <a:ext cx="10472468" cy="40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58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6401B-612B-9DC3-79BE-123D9ED55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26" y="258792"/>
            <a:ext cx="10627744" cy="6487065"/>
          </a:xfrm>
        </p:spPr>
        <p:txBody>
          <a:bodyPr/>
          <a:lstStyle/>
          <a:p>
            <a:r>
              <a:rPr lang="en-US" dirty="0"/>
              <a:t>Loan Repeater has the dominance in the loan application</a:t>
            </a:r>
          </a:p>
          <a:p>
            <a:r>
              <a:rPr lang="en-US" dirty="0"/>
              <a:t>Repeater has the highest % of Refused and cancelled rate.</a:t>
            </a:r>
          </a:p>
          <a:p>
            <a:r>
              <a:rPr lang="en-US" dirty="0"/>
              <a:t>Refreshed has the highest rate of unused if we consider the numbers of applications for each category</a:t>
            </a:r>
          </a:p>
          <a:p>
            <a:r>
              <a:rPr lang="en-US" dirty="0"/>
              <a:t>New has the highest rate of approval if we consider the numbers of applications for each category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2AA1-6B86-CC17-1510-BF240B8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2587925"/>
            <a:ext cx="10575986" cy="40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20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FA70-927B-250F-F325-360F3685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01EDB-3C7E-4DF9-352D-2F5A25A5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42" y="1520769"/>
            <a:ext cx="3215646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9CC1A-38AB-52B1-E55C-F4B651E1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875" y="1506036"/>
            <a:ext cx="3818626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4820D-8581-ADF2-A92D-A25DCFDE7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42" y="4124864"/>
            <a:ext cx="3215646" cy="2363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4A1DAE-6401-C2DD-8A5C-B23A06096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887" y="1499206"/>
            <a:ext cx="3138201" cy="213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096A96-518B-EE3C-1EFD-B7CACCC9F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875" y="4124864"/>
            <a:ext cx="3818626" cy="23967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589687-7894-0F71-EDB3-27D369DDE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0888" y="4124864"/>
            <a:ext cx="3138201" cy="23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D73-9CCA-D2C4-3B95-1F9D4014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3E70C-F582-DD31-CED2-5B5E155C4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91559"/>
            <a:ext cx="8946541" cy="41954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Loan providers should target more the education type 'Higher education' and try to avoid Secondary/secondary special, incomplete higher or lower secondary as they face payment difficulties.</a:t>
            </a:r>
          </a:p>
          <a:p>
            <a:r>
              <a:rPr lang="en-US" dirty="0"/>
              <a:t>Avoid 'Working' clients as they have high percentage of payment difficulties. Rather focus on Commercial associate, pensioner and State servant.</a:t>
            </a:r>
          </a:p>
          <a:p>
            <a:r>
              <a:rPr lang="en-US" dirty="0"/>
              <a:t>Should focus on applicants from housing type ‘House/apartment’ Yes as they are having less payment difficulties. </a:t>
            </a:r>
          </a:p>
          <a:p>
            <a:r>
              <a:rPr lang="en-US" dirty="0"/>
              <a:t>Loan Providers should keep on focusing on Female clients, as they have the low percentage of default rate compared to Male applicants.</a:t>
            </a:r>
          </a:p>
          <a:p>
            <a:r>
              <a:rPr lang="en-US" dirty="0"/>
              <a:t>Loan Providers should track the occupation type more seriously as 'Unknown' type has the highest % of successful loan payment history. If we can reveal the OCCUPATION_TYPE for those class Loan Providers can easily target the group. </a:t>
            </a:r>
          </a:p>
          <a:p>
            <a:r>
              <a:rPr lang="en-US" dirty="0"/>
              <a:t>Loan Providers should focus on the client from age group of 43 to 70 as they will be financial stable and shows less paying difficulties.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142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2174-0E0F-EFF5-770C-519B45CF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373532"/>
            <a:ext cx="11668665" cy="3906497"/>
          </a:xfrm>
        </p:spPr>
        <p:txBody>
          <a:bodyPr/>
          <a:lstStyle/>
          <a:p>
            <a:r>
              <a:rPr lang="en-IN" sz="5000" b="0" i="0" u="none" strike="noStrike" baseline="0" dirty="0"/>
              <a:t>Thank You!</a:t>
            </a:r>
            <a:br>
              <a:rPr lang="en-IN" sz="5000" b="0" i="0" u="none" strike="noStrike" baseline="0" dirty="0"/>
            </a:br>
            <a:br>
              <a:rPr lang="en-IN" sz="5000" b="0" i="0" u="none" strike="noStrike" baseline="0" dirty="0"/>
            </a:br>
            <a:br>
              <a:rPr lang="en-IN" sz="5000" b="0" i="0" u="none" strike="noStrike" baseline="0" dirty="0"/>
            </a:br>
            <a:br>
              <a:rPr lang="en-IN" sz="5000" b="0" i="0" u="none" strike="noStrike" baseline="0" dirty="0"/>
            </a:br>
            <a:r>
              <a:rPr lang="en-IN" sz="2500" dirty="0">
                <a:hlinkClick r:id="rId2"/>
              </a:rPr>
              <a:t>linkedin.com ------ &gt;  Souvik Sarkar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50042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8CD1-6CD7-9AC0-DE69-1D44531D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8" y="787879"/>
            <a:ext cx="12019471" cy="931653"/>
          </a:xfrm>
        </p:spPr>
        <p:txBody>
          <a:bodyPr/>
          <a:lstStyle/>
          <a:p>
            <a:r>
              <a:rPr lang="en-US" dirty="0"/>
              <a:t>Business risks and Decision taking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B57D-876E-6262-891F-A8A974BCC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18" y="2323380"/>
            <a:ext cx="12019472" cy="433046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Loan providers face two types of risks in order to rejecting/approving the loan applications</a:t>
            </a: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If applicants likely to repay loan, then not providing the loan results in a loss of business</a:t>
            </a: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If applicant is not likely to repay loan, then providing the loan also results in a loss of business.</a:t>
            </a:r>
          </a:p>
          <a:p>
            <a:pPr marL="0" indent="0">
              <a:buNone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Loan providers may receive applications from 2 types of applicant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The Client with payment difficulties and he/she had late payment more than X days on at least one of the first Y instalments of the loan</a:t>
            </a: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All other cases where no defaults happened in near past.</a:t>
            </a:r>
          </a:p>
          <a:p>
            <a:pPr marL="0" indent="0">
              <a:buNone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Based on the applicants loan payment history Loan providers can take following decisions</a:t>
            </a: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Approved</a:t>
            </a: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Cancelled</a:t>
            </a: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Refused</a:t>
            </a:r>
          </a:p>
          <a:p>
            <a:pPr lvl="1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Unused Offer </a:t>
            </a:r>
          </a:p>
          <a:p>
            <a:pPr lvl="1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8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D2A2-7E2B-3170-8864-5639FBC6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Imbalance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B4B46-3EC4-245B-16A3-7D5653A2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43" y="1498036"/>
            <a:ext cx="4536870" cy="15902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data have been segregated into 2 types Defaulters(Target 1) and Non-Defaulters(Target 0), it reveals the data imbalance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C45E1-F854-2A30-D3FF-EF18BD95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175" y="1498035"/>
            <a:ext cx="4733504" cy="39251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AE0C70-90F8-D90B-F7D8-99B2B2E1726E}"/>
              </a:ext>
            </a:extLst>
          </p:cNvPr>
          <p:cNvSpPr txBox="1">
            <a:spLocks/>
          </p:cNvSpPr>
          <p:nvPr/>
        </p:nvSpPr>
        <p:spPr>
          <a:xfrm>
            <a:off x="725243" y="3692021"/>
            <a:ext cx="4692146" cy="2789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We can see data imbalance ratio is almost 11:1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C7554-BEDD-3C54-AE7F-6E2FAC89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75" y="4181810"/>
            <a:ext cx="2349622" cy="145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9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4BEB-7218-020B-3CFF-7F50F84C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56" y="227939"/>
            <a:ext cx="9688334" cy="76073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Univariate Analysis </a:t>
            </a:r>
            <a:r>
              <a:rPr lang="en-US" sz="2100" dirty="0">
                <a:solidFill>
                  <a:schemeClr val="tx1"/>
                </a:solidFill>
              </a:rPr>
              <a:t>of Categorical columns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AB062-1367-8F5D-4118-8CA14B989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003" y="1331259"/>
            <a:ext cx="11318725" cy="52880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types of loans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Cash Loans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Revolving loans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IN" dirty="0"/>
              <a:t>Analysis : </a:t>
            </a:r>
          </a:p>
          <a:p>
            <a:pPr marL="0" indent="0">
              <a:buNone/>
            </a:pPr>
            <a:r>
              <a:rPr lang="en-IN" dirty="0"/>
              <a:t>Cash loan clients has more payment</a:t>
            </a:r>
          </a:p>
          <a:p>
            <a:pPr marL="0" indent="0">
              <a:buNone/>
            </a:pPr>
            <a:r>
              <a:rPr lang="en-IN" dirty="0"/>
              <a:t>Defaulters than revolving loans.</a:t>
            </a:r>
          </a:p>
          <a:p>
            <a:pPr marL="0" indent="0">
              <a:buNone/>
            </a:pPr>
            <a:r>
              <a:rPr lang="en-IN" dirty="0"/>
              <a:t>Loan providers should pitch or market</a:t>
            </a:r>
          </a:p>
          <a:p>
            <a:pPr marL="0" indent="0">
              <a:buNone/>
            </a:pPr>
            <a:r>
              <a:rPr lang="en-IN" dirty="0"/>
              <a:t>the revolving loans more.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E6A33-239A-6B0C-19F5-5635653C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992" y="1213449"/>
            <a:ext cx="7200181" cy="2536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26D83-1FF6-001B-94AF-FE7BB5A5C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535" y="3867425"/>
            <a:ext cx="388763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5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B7E5-BF91-AD60-4150-DB5E632F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426" y="206865"/>
            <a:ext cx="3307661" cy="6418222"/>
          </a:xfrm>
        </p:spPr>
        <p:txBody>
          <a:bodyPr/>
          <a:lstStyle/>
          <a:p>
            <a:r>
              <a:rPr lang="en-US" dirty="0"/>
              <a:t>Clearly Females are tends to apply loan more</a:t>
            </a:r>
          </a:p>
          <a:p>
            <a:endParaRPr lang="en-US" dirty="0"/>
          </a:p>
          <a:p>
            <a:r>
              <a:rPr lang="en-US" dirty="0"/>
              <a:t>Even though the numbers of female applicants are much higher side Male applicants has the higher payment difficulty</a:t>
            </a:r>
          </a:p>
          <a:p>
            <a:endParaRPr lang="en-US" dirty="0"/>
          </a:p>
          <a:p>
            <a:r>
              <a:rPr lang="en-US" dirty="0"/>
              <a:t>Loan providers should keep on focusing on female clients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D2055-B7C0-7F5A-1418-353CE586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787" y="206865"/>
            <a:ext cx="3541734" cy="2933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AD4FD-D21A-2C88-1695-8332BCB3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521" y="1949400"/>
            <a:ext cx="3853554" cy="3157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4758F3-836D-D93C-3448-945AAAC00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787" y="3140015"/>
            <a:ext cx="3541734" cy="32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DE2A-BFD8-E65A-2175-93349F15F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8" y="189782"/>
            <a:ext cx="3485071" cy="6058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Maximum number of loans have been provided to the </a:t>
            </a:r>
            <a:r>
              <a:rPr lang="en-US" b="1" dirty="0"/>
              <a:t>Secondary/Secondary special</a:t>
            </a:r>
            <a:r>
              <a:rPr lang="en-US" dirty="0"/>
              <a:t> applicants.</a:t>
            </a:r>
          </a:p>
          <a:p>
            <a:r>
              <a:rPr lang="en-US" dirty="0"/>
              <a:t>Analysis : which depicts </a:t>
            </a:r>
            <a:r>
              <a:rPr lang="en-US" b="1" dirty="0"/>
              <a:t>Secondary/Secondary  special </a:t>
            </a:r>
            <a:r>
              <a:rPr lang="en-US" dirty="0"/>
              <a:t>class has the most requirements of money </a:t>
            </a:r>
          </a:p>
          <a:p>
            <a:endParaRPr lang="en-US" dirty="0"/>
          </a:p>
          <a:p>
            <a:r>
              <a:rPr lang="en-US" dirty="0"/>
              <a:t>Higher education people  have less difficulties in payment</a:t>
            </a:r>
          </a:p>
          <a:p>
            <a:r>
              <a:rPr lang="en-US" b="1" dirty="0"/>
              <a:t>Insight</a:t>
            </a:r>
            <a:r>
              <a:rPr lang="en-US" dirty="0"/>
              <a:t> : Better education provides better job which pays well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A9248-08F0-97E3-9C0B-FC3DFFC43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18" y="189782"/>
            <a:ext cx="4042915" cy="297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150BE-C507-31EE-7D8F-D4E93166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32" y="1506747"/>
            <a:ext cx="3902872" cy="3306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ADC892-DA03-9EE6-031A-D9737E29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617" y="3160144"/>
            <a:ext cx="404291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4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77A68-B5F3-4004-8025-F3A32AD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40" y="452718"/>
            <a:ext cx="4370717" cy="5795681"/>
          </a:xfrm>
        </p:spPr>
        <p:txBody>
          <a:bodyPr/>
          <a:lstStyle/>
          <a:p>
            <a:r>
              <a:rPr lang="en-US" dirty="0"/>
              <a:t>Married people are in urgent needs of money hence they have taken more than 60% of loans</a:t>
            </a:r>
          </a:p>
          <a:p>
            <a:endParaRPr lang="en-US" dirty="0"/>
          </a:p>
          <a:p>
            <a:r>
              <a:rPr lang="en-US" dirty="0"/>
              <a:t>Single/Not married  and Civil marriage people surprisingly have more difficulties in paying off the loan</a:t>
            </a:r>
          </a:p>
          <a:p>
            <a:endParaRPr lang="en-US" dirty="0"/>
          </a:p>
          <a:p>
            <a:r>
              <a:rPr lang="en-IN" dirty="0"/>
              <a:t>Probably married people are frugal and tends to manage money wisely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090DB-8EAC-D12B-17B8-7AF50DDC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57" y="69011"/>
            <a:ext cx="3421812" cy="2984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14009-B5BD-A2F2-64B1-082D4442F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069" y="1524000"/>
            <a:ext cx="4025659" cy="325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AF9F0-A777-EB46-AB9F-83E138440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57" y="3013494"/>
            <a:ext cx="3421812" cy="30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31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7D96C0-104B-A8F1-AB29-89653CDC4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135" y="83389"/>
            <a:ext cx="4054475" cy="286684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D62C5-8D86-5D06-50C1-D79A84FF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99" y="2950234"/>
            <a:ext cx="5526656" cy="382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50545-3CD9-9AEF-B24C-CBC986739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610" y="83389"/>
            <a:ext cx="3818096" cy="2866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A7FF9C-669C-28DB-F407-72F86E194179}"/>
              </a:ext>
            </a:extLst>
          </p:cNvPr>
          <p:cNvSpPr txBox="1"/>
          <p:nvPr/>
        </p:nvSpPr>
        <p:spPr>
          <a:xfrm>
            <a:off x="126521" y="132272"/>
            <a:ext cx="39226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Unknown Occupation type has consume maximum numbers of loan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Defaulters rate in Laborers or other low paying jobs are on higher side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Loan provider should mandatorily capture the occupation type as unknow category is the best performing category in terms of loan providers’ revenue.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0746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A6BE4-DCDB-0591-0765-4502F1E5B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9" y="327804"/>
            <a:ext cx="10764707" cy="2621002"/>
          </a:xfrm>
        </p:spPr>
        <p:txBody>
          <a:bodyPr/>
          <a:lstStyle/>
          <a:p>
            <a:r>
              <a:rPr lang="en-US" dirty="0"/>
              <a:t>28-42 age group has the highest rate of defaulters due to less financial stability</a:t>
            </a:r>
          </a:p>
          <a:p>
            <a:endParaRPr lang="en-IN" dirty="0"/>
          </a:p>
          <a:p>
            <a:r>
              <a:rPr lang="en-IN" dirty="0"/>
              <a:t>Old people has the better financial stability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Loan providers should target age group more than 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58ED1-8FF6-4580-0FFE-56E7AEEC8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5" y="2948806"/>
            <a:ext cx="9523563" cy="35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26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</TotalTime>
  <Words>823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Wingdings 3</vt:lpstr>
      <vt:lpstr>Ion</vt:lpstr>
      <vt:lpstr>Loan Providers’ Risk Analysis   Case Study</vt:lpstr>
      <vt:lpstr>Business risks and Decision taking</vt:lpstr>
      <vt:lpstr>Data Imbalance</vt:lpstr>
      <vt:lpstr>Univariate Analysis of Categorical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Univariate/Bivariate Analysis &amp; Outliers for Numerical columns</vt:lpstr>
      <vt:lpstr>Merged data</vt:lpstr>
      <vt:lpstr>PowerPoint Presentation</vt:lpstr>
      <vt:lpstr>PowerPoint Presentation</vt:lpstr>
      <vt:lpstr>Correlation</vt:lpstr>
      <vt:lpstr>Suggestions:</vt:lpstr>
      <vt:lpstr>Thank You!    linkedin.com ------ &gt;  Souvik Sarkar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Providers’ Risk Analysis Case Study</dc:title>
  <dc:creator>Souvik Sarkar</dc:creator>
  <cp:lastModifiedBy>Souvik Sarkar</cp:lastModifiedBy>
  <cp:revision>19</cp:revision>
  <dcterms:created xsi:type="dcterms:W3CDTF">2024-05-19T14:18:27Z</dcterms:created>
  <dcterms:modified xsi:type="dcterms:W3CDTF">2024-05-28T15:53:06Z</dcterms:modified>
</cp:coreProperties>
</file>